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0" r:id="rId3"/>
    <p:sldId id="261" r:id="rId4"/>
    <p:sldId id="262" r:id="rId5"/>
    <p:sldId id="263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7EBB"/>
    <a:srgbClr val="971720"/>
    <a:srgbClr val="162230"/>
    <a:srgbClr val="7F7F7F"/>
    <a:srgbClr val="FF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54" d="100"/>
          <a:sy n="54" d="100"/>
        </p:scale>
        <p:origin x="96" y="197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4F915-DDDE-4CAA-895D-614564BB8837}" type="datetimeFigureOut">
              <a:rPr lang="en-GB" smtClean="0"/>
              <a:t>09/02/2025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B5884-7D75-46CC-B688-7B54B2BD8EA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7033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4C5A5-33D0-4441-96FE-163C8B7C9D3F}" type="datetimeFigureOut">
              <a:rPr lang="en-GB" smtClean="0"/>
              <a:t>09/02/2025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4E1B5-63BC-4334-9D81-D58D41015F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470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662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FFC185-0C65-7999-F207-9F4F382A2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9BAE47-1666-90AA-26CF-DF1905F85F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FAAD64-2CAC-51AD-584E-5AFDBDE27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8BE0B-B356-62CD-344C-989D0C8836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931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58255-15C5-E04C-F6E5-B24155A9F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BDAB63-77E1-E700-9711-7857DAEC0F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5FC941-6E83-272A-AD8E-7246EBC63F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8CACB-BABB-1587-1DFC-0E75C2D3A9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4173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5C1BB-36E9-0733-9CE3-7DE3975B9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C9960D-BB6D-9259-71E7-9D72AF641A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6BE50B-F798-6B23-D64A-E3129B809D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CD4FA-6CFF-193C-2A50-AADD87EE8F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15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FB2F9D-6D51-D28A-EFE9-CC59889C8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7BBB04-39A2-3E31-DCFD-E5D74AD342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B7A9D6-7360-48DD-7184-C50BDE24FD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FA1997-A496-D7CD-4CCB-54C9B8852E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856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867D2-38A5-9DBB-7AEC-ADA392C9A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3F47BF-60A8-1420-577E-3677FE8B09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28CC87-C1F7-98D4-E752-C7B069855C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45BCC1-7BDF-E18E-51E5-79B56F162B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9840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F20C0-9CF8-CFF0-F7A2-7B254FB09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06BE91-DCCD-C42A-B6E4-0AA30AFD56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83B539-584C-FF5D-9E82-FE5B8845B9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46FCF-A264-E41D-81D3-0E3223CDC5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4270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6873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1285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8095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1266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7470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0067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5360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9511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4621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8241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9101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90A91-0F3D-9944-94EF-F5C93CDE0643}" type="datetimeFigureOut">
              <a:rPr lang="it-IT" smtClean="0"/>
              <a:t>09/02/2025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2204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bann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2001" cy="1052622"/>
          </a:xfrm>
          <a:prstGeom prst="rect">
            <a:avLst/>
          </a:prstGeom>
        </p:spPr>
      </p:pic>
      <p:sp>
        <p:nvSpPr>
          <p:cNvPr id="30" name="CasellaDiTesto 9">
            <a:extLst>
              <a:ext uri="{FF2B5EF4-FFF2-40B4-BE49-F238E27FC236}">
                <a16:creationId xmlns:a16="http://schemas.microsoft.com/office/drawing/2014/main" id="{25D6C0D8-3AB5-2879-A1AE-3041DE17451A}"/>
              </a:ext>
            </a:extLst>
          </p:cNvPr>
          <p:cNvSpPr txBox="1"/>
          <p:nvPr/>
        </p:nvSpPr>
        <p:spPr>
          <a:xfrm>
            <a:off x="217714" y="1147820"/>
            <a:ext cx="91101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D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IPARTIMENTO DI 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I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NGEGNERIA</a:t>
            </a:r>
            <a:r>
              <a:rPr lang="it-IT" dirty="0">
                <a:latin typeface="Century Gothic"/>
                <a:cs typeface="Century Gothic"/>
              </a:rPr>
              <a:t> 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E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LETTRICA E 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T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ECNOLOGIE DEL</a:t>
            </a:r>
            <a:r>
              <a:rPr lang="it-IT" dirty="0">
                <a:latin typeface="Century Gothic"/>
                <a:cs typeface="Century Gothic"/>
              </a:rPr>
              <a:t>L’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I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NFORMAZIONE</a:t>
            </a:r>
          </a:p>
          <a:p>
            <a:endParaRPr lang="it-IT" sz="800" dirty="0">
              <a:solidFill>
                <a:srgbClr val="162230"/>
              </a:solidFill>
              <a:latin typeface="Century Gothic"/>
              <a:cs typeface="Century Gothic"/>
            </a:endParaRPr>
          </a:p>
          <a:p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SCUOLA POLITECNICA E DELLE SCIENZE DI BASE</a:t>
            </a:r>
          </a:p>
        </p:txBody>
      </p:sp>
      <p:sp>
        <p:nvSpPr>
          <p:cNvPr id="32" name="CasellaDiTesto 12">
            <a:extLst>
              <a:ext uri="{FF2B5EF4-FFF2-40B4-BE49-F238E27FC236}">
                <a16:creationId xmlns:a16="http://schemas.microsoft.com/office/drawing/2014/main" id="{38EFD608-08ED-887B-303A-AEDE2A4AA94C}"/>
              </a:ext>
            </a:extLst>
          </p:cNvPr>
          <p:cNvSpPr txBox="1"/>
          <p:nvPr/>
        </p:nvSpPr>
        <p:spPr>
          <a:xfrm>
            <a:off x="213416" y="2834607"/>
            <a:ext cx="914829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ANALISI CINEMATICA DI UN CARROPONTE PV2425ES09 </a:t>
            </a:r>
          </a:p>
          <a:p>
            <a:pPr>
              <a:spcBef>
                <a:spcPts val="180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2800" b="1" dirty="0">
                <a:latin typeface="Century Gothic"/>
                <a:cs typeface="Century Gothic"/>
              </a:rPr>
              <a:t>Emmanuel Patellaro P38000239 </a:t>
            </a:r>
          </a:p>
        </p:txBody>
      </p:sp>
      <p:sp>
        <p:nvSpPr>
          <p:cNvPr id="34" name="CasellaDiTesto 11">
            <a:extLst>
              <a:ext uri="{FF2B5EF4-FFF2-40B4-BE49-F238E27FC236}">
                <a16:creationId xmlns:a16="http://schemas.microsoft.com/office/drawing/2014/main" id="{544B29C9-AD94-C7B7-2FFE-708F9C0DC931}"/>
              </a:ext>
            </a:extLst>
          </p:cNvPr>
          <p:cNvSpPr txBox="1"/>
          <p:nvPr/>
        </p:nvSpPr>
        <p:spPr>
          <a:xfrm>
            <a:off x="249987" y="2375300"/>
            <a:ext cx="9075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162230"/>
                </a:solidFill>
                <a:latin typeface="Century Gothic"/>
                <a:cs typeface="Century Gothic"/>
              </a:rPr>
              <a:t>LAUREA MAGISTRALE IN </a:t>
            </a:r>
            <a:r>
              <a:rPr lang="it-IT" b="1">
                <a:solidFill>
                  <a:srgbClr val="162230"/>
                </a:solidFill>
                <a:latin typeface="Century Gothic"/>
                <a:cs typeface="Century Gothic"/>
              </a:rPr>
              <a:t>INGEGNERIA DELL’AUTOMAZIONE E ROBOTICA</a:t>
            </a:r>
            <a:endParaRPr lang="it-IT" b="1" dirty="0">
              <a:solidFill>
                <a:srgbClr val="162230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165468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/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335325-D0F1-BB9A-B37B-9D0783AA7C90}"/>
              </a:ext>
            </a:extLst>
          </p:cNvPr>
          <p:cNvSpPr/>
          <p:nvPr/>
        </p:nvSpPr>
        <p:spPr>
          <a:xfrm>
            <a:off x="111616" y="122442"/>
            <a:ext cx="12080384" cy="4358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SOMMARIO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400" dirty="0">
                <a:solidFill>
                  <a:srgbClr val="162230"/>
                </a:solidFill>
                <a:latin typeface="Century Gothic" pitchFamily="34" charset="0"/>
              </a:rPr>
              <a:t>CARROPONTE</a:t>
            </a:r>
            <a:endParaRPr lang="it-IT" sz="2000" dirty="0">
              <a:solidFill>
                <a:srgbClr val="162230"/>
              </a:solidFill>
              <a:latin typeface="Century Gothic" pitchFamily="34" charset="0"/>
            </a:endParaRP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400" dirty="0">
                <a:solidFill>
                  <a:srgbClr val="162230"/>
                </a:solidFill>
                <a:latin typeface="Century Gothic" pitchFamily="34" charset="0"/>
              </a:rPr>
              <a:t>COMPONENTI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400" dirty="0">
                <a:solidFill>
                  <a:srgbClr val="162230"/>
                </a:solidFill>
                <a:latin typeface="Century Gothic" pitchFamily="34" charset="0"/>
              </a:rPr>
              <a:t>ELEMENTO FISSO E GIUNTI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400" dirty="0">
                <a:solidFill>
                  <a:srgbClr val="162230"/>
                </a:solidFill>
                <a:latin typeface="Century Gothic" pitchFamily="34" charset="0"/>
              </a:rPr>
              <a:t>PANORAMICA GIUNTI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400" dirty="0">
                <a:solidFill>
                  <a:srgbClr val="162230"/>
                </a:solidFill>
                <a:latin typeface="Century Gothic" pitchFamily="34" charset="0"/>
              </a:rPr>
              <a:t>FINECORSA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  <a:buFont typeface="Wingdings" pitchFamily="2" charset="2"/>
              <a:buChar char="u"/>
            </a:pPr>
            <a:r>
              <a:rPr lang="it-IT" sz="2400" dirty="0">
                <a:solidFill>
                  <a:srgbClr val="162230"/>
                </a:solidFill>
                <a:latin typeface="Century Gothic" pitchFamily="34" charset="0"/>
              </a:rPr>
              <a:t>SIMULAZIONE</a:t>
            </a:r>
          </a:p>
        </p:txBody>
      </p:sp>
    </p:spTree>
    <p:extLst>
      <p:ext uri="{BB962C8B-B14F-4D97-AF65-F5344CB8AC3E}">
        <p14:creationId xmlns:p14="http://schemas.microsoft.com/office/powerpoint/2010/main" val="3372211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FE62D0-1D95-DCBF-F1BB-DAFC69E98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>
            <a:extLst>
              <a:ext uri="{FF2B5EF4-FFF2-40B4-BE49-F238E27FC236}">
                <a16:creationId xmlns:a16="http://schemas.microsoft.com/office/drawing/2014/main" id="{8B1BFAFF-384B-AB49-15FB-BAB80F413003}"/>
              </a:ext>
            </a:extLst>
          </p:cNvPr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9C0E00C3-583E-8EF0-8CF9-48822E83D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6710843C-2C1A-1B13-6F9A-7106A0D3E991}"/>
              </a:ext>
            </a:extLst>
          </p:cNvPr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3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066929-D23E-67D1-65C4-4319EABAA083}"/>
              </a:ext>
            </a:extLst>
          </p:cNvPr>
          <p:cNvSpPr/>
          <p:nvPr/>
        </p:nvSpPr>
        <p:spPr>
          <a:xfrm>
            <a:off x="111616" y="122442"/>
            <a:ext cx="12080384" cy="1596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CARROPONTE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/>
              <a:t>Il carroponte è un'apparecchiatura di sollevamento e movimentazione composta da una trave orizzontale mobile su rotaie, utilizzata in ambienti industriali per spostare carichi pesanti.</a:t>
            </a:r>
            <a:endParaRPr lang="it-IT" sz="2000" dirty="0">
              <a:solidFill>
                <a:srgbClr val="162230"/>
              </a:solidFill>
              <a:latin typeface="Century Gothic" pitchFamily="34" charset="0"/>
            </a:endParaRPr>
          </a:p>
        </p:txBody>
      </p:sp>
      <p:pic>
        <p:nvPicPr>
          <p:cNvPr id="5" name="Immagine 4" descr="Immagine che contiene schermata, design&#10;&#10;Descrizione generata automaticamente">
            <a:extLst>
              <a:ext uri="{FF2B5EF4-FFF2-40B4-BE49-F238E27FC236}">
                <a16:creationId xmlns:a16="http://schemas.microsoft.com/office/drawing/2014/main" id="{80CB7E62-9358-93F2-EE0D-F5329F1715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4722" y="1896476"/>
            <a:ext cx="5722556" cy="392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772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7040D-6BD5-F3DE-CCEF-73C20C6F4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>
            <a:extLst>
              <a:ext uri="{FF2B5EF4-FFF2-40B4-BE49-F238E27FC236}">
                <a16:creationId xmlns:a16="http://schemas.microsoft.com/office/drawing/2014/main" id="{9885C44C-5816-6823-2BAA-73E9A4A7C502}"/>
              </a:ext>
            </a:extLst>
          </p:cNvPr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EFDC4F12-47A6-E1EF-DC97-B90BEDE1A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88D5EEF0-D05C-A607-73F4-14F1AB93BA92}"/>
              </a:ext>
            </a:extLst>
          </p:cNvPr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4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8634A0-9806-02DC-8C5F-6E51BE8B6CB1}"/>
              </a:ext>
            </a:extLst>
          </p:cNvPr>
          <p:cNvSpPr/>
          <p:nvPr/>
        </p:nvSpPr>
        <p:spPr>
          <a:xfrm>
            <a:off x="111616" y="122442"/>
            <a:ext cx="12080384" cy="49351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COMPONENTI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Nell’esempio preso in esame il carroponte è composto dalle seguenti parti: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Muri</a:t>
            </a:r>
            <a:endParaRPr lang="it-IT" sz="20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Due</a:t>
            </a:r>
            <a:r>
              <a:rPr lang="it-IT" sz="2000" dirty="0">
                <a:latin typeface="+mj-lt"/>
              </a:rPr>
              <a:t> </a:t>
            </a:r>
            <a:r>
              <a:rPr lang="it-IT" sz="2000" b="1" dirty="0">
                <a:latin typeface="+mj-lt"/>
              </a:rPr>
              <a:t>binari principali</a:t>
            </a:r>
            <a:endParaRPr lang="it-IT" sz="20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Due</a:t>
            </a:r>
            <a:r>
              <a:rPr lang="it-IT" sz="2000" dirty="0">
                <a:latin typeface="+mj-lt"/>
              </a:rPr>
              <a:t> </a:t>
            </a:r>
            <a:r>
              <a:rPr lang="it-IT" sz="2000" b="1" dirty="0">
                <a:latin typeface="+mj-lt"/>
              </a:rPr>
              <a:t>binari secondari</a:t>
            </a:r>
            <a:endParaRPr lang="it-IT" sz="20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Carroponte superiore </a:t>
            </a:r>
            <a:r>
              <a:rPr lang="it-IT" sz="2000" dirty="0">
                <a:latin typeface="+mj-lt"/>
              </a:rPr>
              <a:t>che trasla rispetto ai binari secondari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Carroponte inferiore </a:t>
            </a:r>
            <a:r>
              <a:rPr lang="it-IT" sz="2000" dirty="0">
                <a:latin typeface="+mj-lt"/>
              </a:rPr>
              <a:t>che trasla lungo le guide del carroponte superiore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Braccio</a:t>
            </a:r>
            <a:r>
              <a:rPr lang="it-IT" sz="2000" dirty="0">
                <a:latin typeface="+mj-lt"/>
              </a:rPr>
              <a:t> costituito da tre prolunghe che si allungheranno telescopicamente uno rispetto all’altro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Gomito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Joint</a:t>
            </a:r>
            <a:endParaRPr lang="it-IT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54309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37918-D9A9-730B-8F3A-AD71CC3D8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>
            <a:extLst>
              <a:ext uri="{FF2B5EF4-FFF2-40B4-BE49-F238E27FC236}">
                <a16:creationId xmlns:a16="http://schemas.microsoft.com/office/drawing/2014/main" id="{49109CA9-2477-1965-8CAA-FF8CF5867069}"/>
              </a:ext>
            </a:extLst>
          </p:cNvPr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AECEFAA9-B3AB-8A22-E78D-301EA7559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3FD2DCD1-9028-EC0B-28C5-CCA6EEFC3BDF}"/>
              </a:ext>
            </a:extLst>
          </p:cNvPr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5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3CD963-D6A5-6C51-D319-78551CA51BFB}"/>
              </a:ext>
            </a:extLst>
          </p:cNvPr>
          <p:cNvSpPr/>
          <p:nvPr/>
        </p:nvSpPr>
        <p:spPr>
          <a:xfrm>
            <a:off x="111616" y="122442"/>
            <a:ext cx="12080384" cy="5876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ELEMENTO FISSO E GIUNTI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Per generare il </a:t>
            </a:r>
            <a:r>
              <a:rPr lang="it-IT" sz="2000" b="1" dirty="0">
                <a:latin typeface="+mj-lt"/>
              </a:rPr>
              <a:t>Meccanismo </a:t>
            </a:r>
            <a:r>
              <a:rPr lang="it-IT" sz="2000" dirty="0">
                <a:latin typeface="+mj-lt"/>
              </a:rPr>
              <a:t>è necessario individuare una parte fissa in ambiente DMU </a:t>
            </a:r>
            <a:r>
              <a:rPr lang="it-IT" sz="2000" dirty="0" err="1">
                <a:latin typeface="+mj-lt"/>
              </a:rPr>
              <a:t>Kinematics</a:t>
            </a:r>
            <a:r>
              <a:rPr lang="it-IT" sz="2000" dirty="0">
                <a:latin typeface="+mj-lt"/>
              </a:rPr>
              <a:t>. Come è ragionevole e semplice pensare, sono stati fissati i </a:t>
            </a:r>
            <a:r>
              <a:rPr lang="it-IT" sz="2000" b="1" dirty="0">
                <a:latin typeface="+mj-lt"/>
              </a:rPr>
              <a:t>Muri.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Per permettere il movimento relativo tra le varie parti sono stati inseriti dei giunti. In particolar modo sono stati utilizzati: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Giunti Rigidi </a:t>
            </a:r>
            <a:r>
              <a:rPr lang="it-IT" sz="2000" dirty="0">
                <a:latin typeface="+mj-lt"/>
              </a:rPr>
              <a:t>per bloccare due elementi tra di loro</a:t>
            </a:r>
            <a:endParaRPr lang="it-IT" sz="2000" b="1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Giunti Prismatici </a:t>
            </a:r>
            <a:r>
              <a:rPr lang="it-IT" sz="2000" dirty="0">
                <a:latin typeface="+mj-lt"/>
              </a:rPr>
              <a:t>per permettere il movimento relativo attraverso la definizione di una linea comune e di una superficie comune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Giunti Cilindrici </a:t>
            </a:r>
            <a:r>
              <a:rPr lang="it-IT" sz="2000" dirty="0">
                <a:latin typeface="+mj-lt"/>
              </a:rPr>
              <a:t>per le prolunghe in maniera tale da permettere ad esse di allungarsi e di ruotare l’una rispetto all’altra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Giunti Rotoidali </a:t>
            </a:r>
            <a:r>
              <a:rPr lang="it-IT" sz="2000" dirty="0">
                <a:latin typeface="+mj-lt"/>
              </a:rPr>
              <a:t>per la rotazione secondo un’asse</a:t>
            </a:r>
            <a:endParaRPr lang="it-IT" sz="2000" b="1" dirty="0">
              <a:latin typeface="+mj-lt"/>
            </a:endParaRP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endParaRPr lang="it-IT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78578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9529B-9068-427A-19A3-63B93C2BC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>
            <a:extLst>
              <a:ext uri="{FF2B5EF4-FFF2-40B4-BE49-F238E27FC236}">
                <a16:creationId xmlns:a16="http://schemas.microsoft.com/office/drawing/2014/main" id="{7F0D8D8F-DD7F-6BF9-320E-B88224C2E36E}"/>
              </a:ext>
            </a:extLst>
          </p:cNvPr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F7BC51C9-B09F-6335-6F96-7BACE77B9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0372D94-0B79-2F89-161A-7525122A7F70}"/>
              </a:ext>
            </a:extLst>
          </p:cNvPr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6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25D9F4-61D6-FD05-7CC6-2582EBA5A3FC}"/>
              </a:ext>
            </a:extLst>
          </p:cNvPr>
          <p:cNvSpPr/>
          <p:nvPr/>
        </p:nvSpPr>
        <p:spPr>
          <a:xfrm>
            <a:off x="111616" y="122442"/>
            <a:ext cx="12080384" cy="1660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PANORAMICA GIUNTI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Ecco una panoramica generale dei giunti utilizzati</a:t>
            </a:r>
            <a:endParaRPr lang="it-IT" sz="2000" b="1" dirty="0">
              <a:latin typeface="+mj-lt"/>
            </a:endParaRP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endParaRPr lang="it-IT" sz="2000" dirty="0">
              <a:latin typeface="+mj-lt"/>
            </a:endParaRPr>
          </a:p>
        </p:txBody>
      </p:sp>
      <p:pic>
        <p:nvPicPr>
          <p:cNvPr id="5" name="Immagine 4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70FD5E0F-B537-E41A-9716-99A34BD534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6670" y="1342734"/>
            <a:ext cx="4878660" cy="393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347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5B7F60-D534-AA19-0064-F6BABF575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>
            <a:extLst>
              <a:ext uri="{FF2B5EF4-FFF2-40B4-BE49-F238E27FC236}">
                <a16:creationId xmlns:a16="http://schemas.microsoft.com/office/drawing/2014/main" id="{4E8830A4-66CA-09D2-61AD-FA80778A5349}"/>
              </a:ext>
            </a:extLst>
          </p:cNvPr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13E10E48-AF4A-780C-DFCD-7932D08397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A16E305E-F9A7-D24F-8312-AA5F375A2B39}"/>
              </a:ext>
            </a:extLst>
          </p:cNvPr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7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801046-C48A-1603-EC57-433631F1DCE8}"/>
              </a:ext>
            </a:extLst>
          </p:cNvPr>
          <p:cNvSpPr/>
          <p:nvPr/>
        </p:nvSpPr>
        <p:spPr>
          <a:xfrm>
            <a:off x="111616" y="122442"/>
            <a:ext cx="12080384" cy="2122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FINECORSA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Per ogni giunto sono stati inseriti dei finecorsa ed è stata aggiornata la posizione iniziale dell’assieme tale per cui, con tutti i comandi iniziali nulli, si ha la seguente configurazione: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endParaRPr lang="it-IT" sz="2000" dirty="0">
              <a:latin typeface="+mj-lt"/>
            </a:endParaRPr>
          </a:p>
        </p:txBody>
      </p:sp>
      <p:pic>
        <p:nvPicPr>
          <p:cNvPr id="5" name="Immagine 4" descr="Immagine che contiene schermata, cartone animato&#10;&#10;Descrizione generata automaticamente">
            <a:extLst>
              <a:ext uri="{FF2B5EF4-FFF2-40B4-BE49-F238E27FC236}">
                <a16:creationId xmlns:a16="http://schemas.microsoft.com/office/drawing/2014/main" id="{4B0169C2-E18A-3FBC-1C23-11A2BFAFC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2681" y="1953191"/>
            <a:ext cx="4986637" cy="411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999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FFCD97-4DFD-ABC1-B196-39531784A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>
            <a:extLst>
              <a:ext uri="{FF2B5EF4-FFF2-40B4-BE49-F238E27FC236}">
                <a16:creationId xmlns:a16="http://schemas.microsoft.com/office/drawing/2014/main" id="{91E4D2DC-9B74-F2FB-B235-A74F2E314FEB}"/>
              </a:ext>
            </a:extLst>
          </p:cNvPr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1DB7BA2B-3CA9-4F88-D2EB-2792CBA0F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FB29FAF7-4300-3A7A-E5DF-2AFDED8C9B3A}"/>
              </a:ext>
            </a:extLst>
          </p:cNvPr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8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0AF2E5-97D3-D996-6BDE-EA3A603A3C92}"/>
              </a:ext>
            </a:extLst>
          </p:cNvPr>
          <p:cNvSpPr/>
          <p:nvPr/>
        </p:nvSpPr>
        <p:spPr>
          <a:xfrm>
            <a:off x="111616" y="122442"/>
            <a:ext cx="12080384" cy="1660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SIMULAZIONE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Ecco un breve video della simulazione che mostra l’utilizzo di ogni comando introdotto in precedenza</a:t>
            </a:r>
            <a:endParaRPr lang="it-IT" sz="2000" b="1" dirty="0">
              <a:latin typeface="+mj-lt"/>
            </a:endParaRP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endParaRPr lang="it-IT" sz="2000" dirty="0">
              <a:latin typeface="+mj-lt"/>
            </a:endParaRPr>
          </a:p>
        </p:txBody>
      </p:sp>
      <p:pic>
        <p:nvPicPr>
          <p:cNvPr id="4" name="PV2425ES09">
            <a:hlinkClick r:id="" action="ppaction://media"/>
            <a:extLst>
              <a:ext uri="{FF2B5EF4-FFF2-40B4-BE49-F238E27FC236}">
                <a16:creationId xmlns:a16="http://schemas.microsoft.com/office/drawing/2014/main" id="{561FD4BD-A838-70AC-3974-A5FDB6980E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08467" y="1474207"/>
            <a:ext cx="9575065" cy="430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236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309</Words>
  <Application>Microsoft Office PowerPoint</Application>
  <PresentationFormat>Widescreen</PresentationFormat>
  <Paragraphs>52</Paragraphs>
  <Slides>8</Slides>
  <Notes>7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Università degli Studi Federico II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Corso di studi in Ingegneria dell'Automazione</dc:title>
  <dc:subject>Presentazione</dc:subject>
  <dc:creator>Bruno Siciliano</dc:creator>
  <cp:lastModifiedBy>EMMANUEL PATELLARO</cp:lastModifiedBy>
  <cp:revision>78</cp:revision>
  <dcterms:created xsi:type="dcterms:W3CDTF">2013-09-05T14:27:33Z</dcterms:created>
  <dcterms:modified xsi:type="dcterms:W3CDTF">2025-02-09T18:08:50Z</dcterms:modified>
</cp:coreProperties>
</file>

<file path=docProps/thumbnail.jpeg>
</file>